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1386" y="-6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C1F829D2-C045-4966-973E-38A4DFBC1071}" type="datetimeFigureOut">
              <a:rPr lang="en-US" smtClean="0"/>
              <a:t>7/30/2013</a:t>
            </a:fld>
            <a:endParaRPr lang="en-US"/>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DFF948E8-88BA-435F-8AC1-62476071086E}" type="slidenum">
              <a:rPr lang="en-US" smtClean="0"/>
              <a:t>‹#›</a:t>
            </a:fld>
            <a:endParaRPr lang="en-US"/>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F829D2-C045-4966-973E-38A4DFBC1071}" type="datetimeFigureOut">
              <a:rPr lang="en-US" smtClean="0"/>
              <a:t>7/30/2013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F948E8-88BA-435F-8AC1-62476071086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1F829D2-C045-4966-973E-38A4DFBC1071}" type="datetimeFigureOut">
              <a:rPr lang="en-US" smtClean="0"/>
              <a:t>7/30/2013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DFF948E8-88BA-435F-8AC1-62476071086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1F829D2-C045-4966-973E-38A4DFBC1071}" type="datetimeFigureOut">
              <a:rPr lang="en-US" smtClean="0"/>
              <a:t>7/30/2013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F948E8-88BA-435F-8AC1-62476071086E}"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C1F829D2-C045-4966-973E-38A4DFBC1071}" type="datetimeFigureOut">
              <a:rPr lang="en-US" smtClean="0"/>
              <a:t>7/30/2013</a:t>
            </a:fld>
            <a:endParaRPr lang="en-US"/>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DFF948E8-88BA-435F-8AC1-62476071086E}" type="slidenum">
              <a:rPr lang="en-US" smtClean="0"/>
              <a:t>‹#›</a:t>
            </a:fld>
            <a:endParaRPr lang="en-US"/>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1F829D2-C045-4966-973E-38A4DFBC1071}" type="datetimeFigureOut">
              <a:rPr lang="en-US" smtClean="0"/>
              <a:t>7/30/2013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F948E8-88BA-435F-8AC1-62476071086E}"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1F829D2-C045-4966-973E-38A4DFBC1071}" type="datetimeFigureOut">
              <a:rPr lang="en-US" smtClean="0"/>
              <a:t>7/30/2013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F948E8-88BA-435F-8AC1-62476071086E}"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1F829D2-C045-4966-973E-38A4DFBC1071}" type="datetimeFigureOut">
              <a:rPr lang="en-US" smtClean="0"/>
              <a:t>7/30/2013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FF948E8-88BA-435F-8AC1-62476071086E}" type="slidenum">
              <a:rPr lang="en-US" smtClean="0"/>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C1F829D2-C045-4966-973E-38A4DFBC1071}" type="datetimeFigureOut">
              <a:rPr lang="en-US" smtClean="0"/>
              <a:t>7/30/2013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FF948E8-88BA-435F-8AC1-62476071086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F829D2-C045-4966-973E-38A4DFBC1071}" type="datetimeFigureOut">
              <a:rPr lang="en-US" smtClean="0"/>
              <a:t>7/30/2013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DFF948E8-88BA-435F-8AC1-62476071086E}" type="slidenum">
              <a:rPr lang="en-US" smtClean="0"/>
              <a:t>‹#›</a:t>
            </a:fld>
            <a:endParaRPr lang="en-US"/>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F829D2-C045-4966-973E-38A4DFBC1071}" type="datetimeFigureOut">
              <a:rPr lang="en-US" smtClean="0"/>
              <a:t>7/30/2013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F948E8-88BA-435F-8AC1-62476071086E}" type="slidenum">
              <a:rPr lang="en-US" smtClean="0"/>
              <a:t>‹#›</a:t>
            </a:fld>
            <a:endParaRPr lang="en-U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C1F829D2-C045-4966-973E-38A4DFBC1071}" type="datetimeFigureOut">
              <a:rPr lang="en-US" smtClean="0"/>
              <a:t>7/30/2013</a:t>
            </a:fld>
            <a:endParaRPr lang="en-US"/>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US"/>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DFF948E8-88BA-435F-8AC1-62476071086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010400" y="381000"/>
            <a:ext cx="1981200" cy="3500760"/>
          </a:xfrm>
        </p:spPr>
        <p:txBody>
          <a:bodyPr>
            <a:noAutofit/>
          </a:bodyPr>
          <a:lstStyle/>
          <a:p>
            <a:r>
              <a:rPr lang="en-US" sz="2800" dirty="0" smtClean="0">
                <a:solidFill>
                  <a:schemeClr val="accent2">
                    <a:lumMod val="50000"/>
                  </a:schemeClr>
                </a:solidFill>
                <a:latin typeface="Arabic Typesetting" pitchFamily="66" charset="-78"/>
                <a:cs typeface="Arabic Typesetting" pitchFamily="66" charset="-78"/>
              </a:rPr>
              <a:t>The Expansion of Power for the Office of the Presidency and the Implications for American Democracy…</a:t>
            </a:r>
            <a:endParaRPr lang="en-US" sz="2800" dirty="0">
              <a:solidFill>
                <a:schemeClr val="accent2">
                  <a:lumMod val="50000"/>
                </a:schemeClr>
              </a:solidFill>
              <a:latin typeface="Arabic Typesetting" pitchFamily="66" charset="-78"/>
              <a:cs typeface="Arabic Typesetting" pitchFamily="66" charset="-78"/>
            </a:endParaRPr>
          </a:p>
        </p:txBody>
      </p:sp>
      <p:sp>
        <p:nvSpPr>
          <p:cNvPr id="2" name="Title 1"/>
          <p:cNvSpPr>
            <a:spLocks noGrp="1"/>
          </p:cNvSpPr>
          <p:nvPr>
            <p:ph type="title"/>
          </p:nvPr>
        </p:nvSpPr>
        <p:spPr>
          <a:xfrm>
            <a:off x="381000" y="457200"/>
            <a:ext cx="6324600" cy="1828800"/>
          </a:xfrm>
        </p:spPr>
        <p:txBody>
          <a:bodyPr/>
          <a:lstStyle/>
          <a:p>
            <a:pPr algn="l"/>
            <a:r>
              <a:rPr lang="en-US" dirty="0" smtClean="0">
                <a:latin typeface="Arabic Typesetting" pitchFamily="66" charset="-78"/>
                <a:cs typeface="Arabic Typesetting" pitchFamily="66" charset="-78"/>
              </a:rPr>
              <a:t>Presidents and Power: Expansion or abuse?</a:t>
            </a:r>
            <a:endParaRPr lang="en-US" dirty="0">
              <a:latin typeface="Arabic Typesetting" pitchFamily="66" charset="-78"/>
              <a:cs typeface="Arabic Typesetting" pitchFamily="66"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7400" y="2057400"/>
            <a:ext cx="3048001" cy="4209145"/>
          </a:xfrm>
          <a:prstGeom prst="rect">
            <a:avLst/>
          </a:prstGeom>
        </p:spPr>
      </p:pic>
    </p:spTree>
    <p:extLst>
      <p:ext uri="{BB962C8B-B14F-4D97-AF65-F5344CB8AC3E}">
        <p14:creationId xmlns:p14="http://schemas.microsoft.com/office/powerpoint/2010/main" val="5906720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r>
              <a:rPr lang="en-US" sz="3600" dirty="0" smtClean="0">
                <a:latin typeface="Arabic Typesetting" pitchFamily="66" charset="-78"/>
                <a:cs typeface="Arabic Typesetting" pitchFamily="66" charset="-78"/>
              </a:rPr>
              <a:t>The President of the United States has broad powers to establish foreign policy for the nation.  With less consequential matters, the President is allowed to create “executive agreements” with foreign nations.  </a:t>
            </a:r>
          </a:p>
          <a:p>
            <a:endParaRPr lang="en-US" sz="3600" dirty="0">
              <a:latin typeface="Arabic Typesetting" pitchFamily="66" charset="-78"/>
              <a:cs typeface="Arabic Typesetting" pitchFamily="66" charset="-78"/>
            </a:endParaRPr>
          </a:p>
          <a:p>
            <a:r>
              <a:rPr lang="en-US" sz="3600" dirty="0" smtClean="0">
                <a:latin typeface="Arabic Typesetting" pitchFamily="66" charset="-78"/>
                <a:cs typeface="Arabic Typesetting" pitchFamily="66" charset="-78"/>
              </a:rPr>
              <a:t>The President is also able to negotiate more formal treaties with foreign nations.  Treaties, however, require ratification from the United States Senate.  </a:t>
            </a:r>
          </a:p>
          <a:p>
            <a:endParaRPr lang="en-US" sz="3600" dirty="0">
              <a:latin typeface="Arabic Typesetting" pitchFamily="66" charset="-78"/>
              <a:cs typeface="Arabic Typesetting" pitchFamily="66" charset="-78"/>
            </a:endParaRPr>
          </a:p>
        </p:txBody>
      </p:sp>
      <p:sp>
        <p:nvSpPr>
          <p:cNvPr id="3" name="Title 2"/>
          <p:cNvSpPr>
            <a:spLocks noGrp="1"/>
          </p:cNvSpPr>
          <p:nvPr>
            <p:ph type="title"/>
          </p:nvPr>
        </p:nvSpPr>
        <p:spPr/>
        <p:txBody>
          <a:bodyPr/>
          <a:lstStyle/>
          <a:p>
            <a:r>
              <a:rPr lang="en-US" sz="5400" dirty="0" smtClean="0">
                <a:latin typeface="Arabic Typesetting" pitchFamily="66" charset="-78"/>
                <a:cs typeface="Arabic Typesetting" pitchFamily="66" charset="-78"/>
              </a:rPr>
              <a:t>Establishing foreign policy</a:t>
            </a:r>
            <a:endParaRPr lang="en-US" sz="5400" dirty="0">
              <a:latin typeface="Arabic Typesetting" pitchFamily="66" charset="-78"/>
              <a:cs typeface="Arabic Typesetting" pitchFamily="66" charset="-78"/>
            </a:endParaRPr>
          </a:p>
        </p:txBody>
      </p:sp>
    </p:spTree>
    <p:extLst>
      <p:ext uri="{BB962C8B-B14F-4D97-AF65-F5344CB8AC3E}">
        <p14:creationId xmlns:p14="http://schemas.microsoft.com/office/powerpoint/2010/main" val="23603577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p:txBody>
          <a:bodyPr>
            <a:normAutofit fontScale="92500"/>
          </a:bodyPr>
          <a:lstStyle/>
          <a:p>
            <a:pPr marL="45720" indent="0">
              <a:buNone/>
            </a:pPr>
            <a:r>
              <a:rPr lang="en-US" dirty="0" smtClean="0">
                <a:latin typeface="Arabic Typesetting" pitchFamily="66" charset="-78"/>
                <a:cs typeface="Arabic Typesetting" pitchFamily="66" charset="-78"/>
              </a:rPr>
              <a:t>Usually, once the President or his Secretary of State has negotiated a treaty with a foreign nation, there is pressure for the Senate to ratify the treaty.  Occasionally, however, the Senate refuses to go along.  For instance, the Treaty of Versailles, negotiated by Woodrow Wilson, failed to gain ratification from the Senate!</a:t>
            </a:r>
            <a:endParaRPr lang="en-US" dirty="0">
              <a:latin typeface="Arabic Typesetting" pitchFamily="66" charset="-78"/>
              <a:cs typeface="Arabic Typesetting" pitchFamily="66" charset="-78"/>
            </a:endParaRPr>
          </a:p>
        </p:txBody>
      </p:sp>
      <p:sp>
        <p:nvSpPr>
          <p:cNvPr id="3" name="Title 2"/>
          <p:cNvSpPr>
            <a:spLocks noGrp="1"/>
          </p:cNvSpPr>
          <p:nvPr>
            <p:ph type="title"/>
          </p:nvPr>
        </p:nvSpPr>
        <p:spPr/>
        <p:txBody>
          <a:bodyPr/>
          <a:lstStyle/>
          <a:p>
            <a:r>
              <a:rPr lang="en-US" sz="5400" dirty="0">
                <a:solidFill>
                  <a:prstClr val="white"/>
                </a:solidFill>
                <a:latin typeface="Arabic Typesetting" pitchFamily="66" charset="-78"/>
                <a:cs typeface="Arabic Typesetting" pitchFamily="66" charset="-78"/>
              </a:rPr>
              <a:t>Establishing foreign policy</a:t>
            </a:r>
            <a:endParaRPr lang="en-US" dirty="0"/>
          </a:p>
        </p:txBody>
      </p:sp>
      <p:pic>
        <p:nvPicPr>
          <p:cNvPr id="8" name="Content Placeholder 7"/>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572000" y="1905000"/>
            <a:ext cx="4163934" cy="3810000"/>
          </a:xfrm>
        </p:spPr>
      </p:pic>
    </p:spTree>
    <p:extLst>
      <p:ext uri="{BB962C8B-B14F-4D97-AF65-F5344CB8AC3E}">
        <p14:creationId xmlns:p14="http://schemas.microsoft.com/office/powerpoint/2010/main" val="37512008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a:bodyPr>
          <a:lstStyle/>
          <a:p>
            <a:pPr marL="45720" indent="0">
              <a:buNone/>
            </a:pPr>
            <a:r>
              <a:rPr lang="en-US" dirty="0" smtClean="0">
                <a:latin typeface="Arabic Typesetting" pitchFamily="66" charset="-78"/>
                <a:cs typeface="Arabic Typesetting" pitchFamily="66" charset="-78"/>
              </a:rPr>
              <a:t>When the President invokes the right of executive privilege, he or she claims the right to keep some information secret from Congress and the Courts.  Generally, the national security of the United States must be at stake for the President to invoke executive privilege.</a:t>
            </a:r>
            <a:endParaRPr lang="en-US" dirty="0">
              <a:latin typeface="Arabic Typesetting" pitchFamily="66" charset="-78"/>
              <a:cs typeface="Arabic Typesetting" pitchFamily="66" charset="-78"/>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572000" y="1905000"/>
            <a:ext cx="4038600" cy="3141133"/>
          </a:xfrm>
        </p:spPr>
      </p:pic>
      <p:sp>
        <p:nvSpPr>
          <p:cNvPr id="4" name="Title 3"/>
          <p:cNvSpPr>
            <a:spLocks noGrp="1"/>
          </p:cNvSpPr>
          <p:nvPr>
            <p:ph type="title"/>
          </p:nvPr>
        </p:nvSpPr>
        <p:spPr/>
        <p:txBody>
          <a:bodyPr/>
          <a:lstStyle/>
          <a:p>
            <a:r>
              <a:rPr lang="en-US" sz="5400" dirty="0" smtClean="0">
                <a:latin typeface="Arabic Typesetting" pitchFamily="66" charset="-78"/>
                <a:cs typeface="Arabic Typesetting" pitchFamily="66" charset="-78"/>
              </a:rPr>
              <a:t>EXECUTIVE Privilege</a:t>
            </a:r>
            <a:endParaRPr lang="en-US" sz="5400" dirty="0">
              <a:latin typeface="Arabic Typesetting" pitchFamily="66" charset="-78"/>
              <a:cs typeface="Arabic Typesetting" pitchFamily="66" charset="-78"/>
            </a:endParaRPr>
          </a:p>
        </p:txBody>
      </p:sp>
      <p:sp>
        <p:nvSpPr>
          <p:cNvPr id="6" name="Rounded Rectangle 5"/>
          <p:cNvSpPr/>
          <p:nvPr/>
        </p:nvSpPr>
        <p:spPr>
          <a:xfrm>
            <a:off x="4495800" y="5029200"/>
            <a:ext cx="4267200" cy="11430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2000" b="1" dirty="0" smtClean="0">
                <a:latin typeface="Arabic Typesetting" pitchFamily="66" charset="-78"/>
                <a:cs typeface="Arabic Typesetting" pitchFamily="66" charset="-78"/>
              </a:rPr>
              <a:t>Richard Nixon is notorious for having invoked executive privilege to cover up the crimes he committed during the Watergate Scandal of the 1970s. </a:t>
            </a:r>
            <a:endParaRPr lang="en-US" sz="2000" b="1" dirty="0">
              <a:latin typeface="Arabic Typesetting" pitchFamily="66" charset="-78"/>
              <a:cs typeface="Arabic Typesetting" pitchFamily="66" charset="-78"/>
            </a:endParaRPr>
          </a:p>
        </p:txBody>
      </p:sp>
    </p:spTree>
    <p:extLst>
      <p:ext uri="{BB962C8B-B14F-4D97-AF65-F5344CB8AC3E}">
        <p14:creationId xmlns:p14="http://schemas.microsoft.com/office/powerpoint/2010/main" val="36214653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Autofit/>
          </a:bodyPr>
          <a:lstStyle/>
          <a:p>
            <a:pPr marL="45720" indent="0">
              <a:buNone/>
            </a:pPr>
            <a:r>
              <a:rPr lang="en-US" dirty="0" smtClean="0">
                <a:latin typeface="Arabic Typesetting" pitchFamily="66" charset="-78"/>
                <a:cs typeface="Arabic Typesetting" pitchFamily="66" charset="-78"/>
              </a:rPr>
              <a:t>There have been many instances in American History when the President decided to act unilaterally – without the permission of the Congress – in order to preserve or protect the nation.</a:t>
            </a:r>
          </a:p>
          <a:p>
            <a:pPr marL="45720" indent="0">
              <a:buNone/>
            </a:pPr>
            <a:endParaRPr lang="en-US" dirty="0">
              <a:latin typeface="Arabic Typesetting" pitchFamily="66" charset="-78"/>
              <a:cs typeface="Arabic Typesetting" pitchFamily="66" charset="-78"/>
            </a:endParaRPr>
          </a:p>
          <a:p>
            <a:pPr marL="45720" indent="0">
              <a:buNone/>
            </a:pPr>
            <a:r>
              <a:rPr lang="en-US" dirty="0" smtClean="0">
                <a:latin typeface="Arabic Typesetting" pitchFamily="66" charset="-78"/>
                <a:cs typeface="Arabic Typesetting" pitchFamily="66" charset="-78"/>
              </a:rPr>
              <a:t>In 1894, President Grover Cleveland intervened to end the Pullman Strike, because felt that the railroad unions were disrupting trade and preventing the delivery of the US Mail. </a:t>
            </a:r>
          </a:p>
          <a:p>
            <a:pPr marL="45720" indent="0">
              <a:buNone/>
            </a:pPr>
            <a:endParaRPr lang="en-US" dirty="0">
              <a:latin typeface="Arabic Typesetting" pitchFamily="66" charset="-78"/>
              <a:cs typeface="Arabic Typesetting" pitchFamily="66" charset="-78"/>
            </a:endParaRPr>
          </a:p>
          <a:p>
            <a:pPr marL="45720" indent="0">
              <a:buNone/>
            </a:pPr>
            <a:r>
              <a:rPr lang="en-US" dirty="0" smtClean="0">
                <a:latin typeface="Arabic Typesetting" pitchFamily="66" charset="-78"/>
                <a:cs typeface="Arabic Typesetting" pitchFamily="66" charset="-78"/>
              </a:rPr>
              <a:t>In 1962, President John F. Kennedy negotiated a deal with Soviet Premier Nikita Khrushchev to remove missiles from Cuba in exchange for a pledge by the United States to never again invade the island. </a:t>
            </a:r>
          </a:p>
          <a:p>
            <a:pPr marL="45720" indent="0">
              <a:buNone/>
            </a:pPr>
            <a:endParaRPr lang="en-US" dirty="0">
              <a:latin typeface="Arabic Typesetting" pitchFamily="66" charset="-78"/>
              <a:cs typeface="Arabic Typesetting" pitchFamily="66" charset="-78"/>
            </a:endParaRPr>
          </a:p>
          <a:p>
            <a:pPr marL="45720" indent="0">
              <a:buNone/>
            </a:pPr>
            <a:r>
              <a:rPr lang="en-US" dirty="0" smtClean="0">
                <a:latin typeface="Arabic Typesetting" pitchFamily="66" charset="-78"/>
                <a:cs typeface="Arabic Typesetting" pitchFamily="66" charset="-78"/>
              </a:rPr>
              <a:t>In 2001, President George Bush acted decisively to strike out against the terrorist group Al-Qaeda after attacks against the World Trade Centers, the Pentagon, and </a:t>
            </a:r>
            <a:r>
              <a:rPr lang="en-US" dirty="0" err="1" smtClean="0">
                <a:latin typeface="Arabic Typesetting" pitchFamily="66" charset="-78"/>
                <a:cs typeface="Arabic Typesetting" pitchFamily="66" charset="-78"/>
              </a:rPr>
              <a:t>Shanksville</a:t>
            </a:r>
            <a:r>
              <a:rPr lang="en-US" dirty="0" smtClean="0">
                <a:latin typeface="Arabic Typesetting" pitchFamily="66" charset="-78"/>
                <a:cs typeface="Arabic Typesetting" pitchFamily="66" charset="-78"/>
              </a:rPr>
              <a:t>, PA were carried out. </a:t>
            </a:r>
          </a:p>
        </p:txBody>
      </p:sp>
      <p:sp>
        <p:nvSpPr>
          <p:cNvPr id="5" name="Title 4"/>
          <p:cNvSpPr>
            <a:spLocks noGrp="1"/>
          </p:cNvSpPr>
          <p:nvPr>
            <p:ph type="title"/>
          </p:nvPr>
        </p:nvSpPr>
        <p:spPr/>
        <p:txBody>
          <a:bodyPr/>
          <a:lstStyle/>
          <a:p>
            <a:r>
              <a:rPr lang="en-US" sz="5400" dirty="0" smtClean="0">
                <a:latin typeface="Arabic Typesetting" pitchFamily="66" charset="-78"/>
                <a:cs typeface="Arabic Typesetting" pitchFamily="66" charset="-78"/>
              </a:rPr>
              <a:t>Presidential authority</a:t>
            </a:r>
            <a:endParaRPr lang="en-US" sz="5400" dirty="0">
              <a:latin typeface="Arabic Typesetting" pitchFamily="66" charset="-78"/>
              <a:cs typeface="Arabic Typesetting" pitchFamily="66" charset="-78"/>
            </a:endParaRPr>
          </a:p>
        </p:txBody>
      </p:sp>
    </p:spTree>
    <p:extLst>
      <p:ext uri="{BB962C8B-B14F-4D97-AF65-F5344CB8AC3E}">
        <p14:creationId xmlns:p14="http://schemas.microsoft.com/office/powerpoint/2010/main" val="11144316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1828800"/>
            <a:ext cx="6036342" cy="4406900"/>
          </a:xfrm>
        </p:spPr>
      </p:pic>
      <p:sp>
        <p:nvSpPr>
          <p:cNvPr id="3" name="Title 2"/>
          <p:cNvSpPr>
            <a:spLocks noGrp="1"/>
          </p:cNvSpPr>
          <p:nvPr>
            <p:ph type="title"/>
          </p:nvPr>
        </p:nvSpPr>
        <p:spPr/>
        <p:txBody>
          <a:bodyPr/>
          <a:lstStyle/>
          <a:p>
            <a:r>
              <a:rPr lang="en-US" sz="5400" dirty="0" smtClean="0">
                <a:latin typeface="Arabic Typesetting" pitchFamily="66" charset="-78"/>
                <a:cs typeface="Arabic Typesetting" pitchFamily="66" charset="-78"/>
              </a:rPr>
              <a:t>The Louisiana Territory</a:t>
            </a:r>
            <a:endParaRPr lang="en-US" sz="5400" dirty="0">
              <a:latin typeface="Arabic Typesetting" pitchFamily="66" charset="-78"/>
              <a:cs typeface="Arabic Typesetting" pitchFamily="66" charset="-78"/>
            </a:endParaRPr>
          </a:p>
        </p:txBody>
      </p:sp>
      <p:sp>
        <p:nvSpPr>
          <p:cNvPr id="7" name="Rounded Rectangle 6"/>
          <p:cNvSpPr/>
          <p:nvPr/>
        </p:nvSpPr>
        <p:spPr>
          <a:xfrm>
            <a:off x="6553200" y="1728716"/>
            <a:ext cx="2362200" cy="45720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2400" dirty="0" smtClean="0">
                <a:latin typeface="Arabic Typesetting" pitchFamily="66" charset="-78"/>
                <a:cs typeface="Arabic Typesetting" pitchFamily="66" charset="-78"/>
              </a:rPr>
              <a:t>Thomas Jefferson had grave reservations about purchasing the Louisiana Territory – mostly because he believed that he did not have the power under the Constitution to purchase land for the United States of America</a:t>
            </a:r>
            <a:r>
              <a:rPr lang="en-US" sz="2400" dirty="0" smtClean="0"/>
              <a:t>.</a:t>
            </a:r>
            <a:endParaRPr lang="en-US" sz="2400" dirty="0"/>
          </a:p>
        </p:txBody>
      </p:sp>
    </p:spTree>
    <p:extLst>
      <p:ext uri="{BB962C8B-B14F-4D97-AF65-F5344CB8AC3E}">
        <p14:creationId xmlns:p14="http://schemas.microsoft.com/office/powerpoint/2010/main" val="27914957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half" idx="1"/>
          </p:nvPr>
        </p:nvSpPr>
        <p:spPr/>
        <p:txBody>
          <a:bodyPr>
            <a:normAutofit fontScale="85000" lnSpcReduction="10000"/>
          </a:bodyPr>
          <a:lstStyle/>
          <a:p>
            <a:pPr marL="45720" indent="0">
              <a:buNone/>
            </a:pPr>
            <a:r>
              <a:rPr lang="en-US" dirty="0" smtClean="0">
                <a:latin typeface="Arabic Typesetting" pitchFamily="66" charset="-78"/>
                <a:cs typeface="Arabic Typesetting" pitchFamily="66" charset="-78"/>
              </a:rPr>
              <a:t>During the Korean War, steel workers walked out on strike, demanding higher wages and improved safety conditions in the mills.  Because the steel mills were so important to the Korean War effort, Truman ordered the government to take over the mills.  He believed that he was authorized to do so as Commander-in-Chief in order to protect American troops in Korea.  The Supreme Court, however, did not agree!</a:t>
            </a:r>
            <a:endParaRPr lang="en-US" dirty="0">
              <a:latin typeface="Arabic Typesetting" pitchFamily="66" charset="-78"/>
              <a:cs typeface="Arabic Typesetting" pitchFamily="66" charset="-78"/>
            </a:endParaRPr>
          </a:p>
        </p:txBody>
      </p:sp>
      <p:pic>
        <p:nvPicPr>
          <p:cNvPr id="8" name="Content Placeholder 7"/>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4969" y="1719263"/>
            <a:ext cx="3125062" cy="4406900"/>
          </a:xfrm>
        </p:spPr>
      </p:pic>
      <p:sp>
        <p:nvSpPr>
          <p:cNvPr id="3" name="Title 2"/>
          <p:cNvSpPr>
            <a:spLocks noGrp="1"/>
          </p:cNvSpPr>
          <p:nvPr>
            <p:ph type="title"/>
          </p:nvPr>
        </p:nvSpPr>
        <p:spPr/>
        <p:txBody>
          <a:bodyPr/>
          <a:lstStyle/>
          <a:p>
            <a:r>
              <a:rPr lang="en-US" sz="5400" dirty="0" smtClean="0">
                <a:latin typeface="Arabic Typesetting" pitchFamily="66" charset="-78"/>
                <a:cs typeface="Arabic Typesetting" pitchFamily="66" charset="-78"/>
              </a:rPr>
              <a:t>Truman and the steel Mills, the Korean War, 1952</a:t>
            </a:r>
            <a:endParaRPr lang="en-US" sz="5400" dirty="0">
              <a:latin typeface="Arabic Typesetting" pitchFamily="66" charset="-78"/>
              <a:cs typeface="Arabic Typesetting" pitchFamily="66" charset="-78"/>
            </a:endParaRPr>
          </a:p>
        </p:txBody>
      </p:sp>
    </p:spTree>
    <p:extLst>
      <p:ext uri="{BB962C8B-B14F-4D97-AF65-F5344CB8AC3E}">
        <p14:creationId xmlns:p14="http://schemas.microsoft.com/office/powerpoint/2010/main" val="13407470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85000" lnSpcReduction="20000"/>
          </a:bodyPr>
          <a:lstStyle/>
          <a:p>
            <a:pPr marL="45720" indent="0">
              <a:buNone/>
            </a:pPr>
            <a:r>
              <a:rPr lang="en-US" dirty="0" smtClean="0">
                <a:latin typeface="Arabic Typesetting" pitchFamily="66" charset="-78"/>
                <a:cs typeface="Arabic Typesetting" pitchFamily="66" charset="-78"/>
              </a:rPr>
              <a:t>Richard Nixon paid common criminals to break into the Democratic National Convention Headquarters in Washington, D.C., and then lied about it before the Congress.  He was about to be impeached – and would certainly have been removed from office – when he decided to resign from office.  Gerald Ford ascended to the Presidency.  The prestige and honor of the Presidency was at an all time low then Nixon resigned and President Ford had to pardon him. </a:t>
            </a:r>
            <a:endParaRPr lang="en-US" dirty="0">
              <a:latin typeface="Arabic Typesetting" pitchFamily="66" charset="-78"/>
              <a:cs typeface="Arabic Typesetting" pitchFamily="66" charset="-78"/>
            </a:endParaRP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648199" y="1760670"/>
            <a:ext cx="3819907" cy="4335330"/>
          </a:xfrm>
        </p:spPr>
      </p:pic>
      <p:sp>
        <p:nvSpPr>
          <p:cNvPr id="4" name="Title 3"/>
          <p:cNvSpPr>
            <a:spLocks noGrp="1"/>
          </p:cNvSpPr>
          <p:nvPr>
            <p:ph type="title"/>
          </p:nvPr>
        </p:nvSpPr>
        <p:spPr/>
        <p:txBody>
          <a:bodyPr/>
          <a:lstStyle/>
          <a:p>
            <a:r>
              <a:rPr lang="en-US" sz="5400" dirty="0" smtClean="0">
                <a:latin typeface="Arabic Typesetting" pitchFamily="66" charset="-78"/>
                <a:cs typeface="Arabic Typesetting" pitchFamily="66" charset="-78"/>
              </a:rPr>
              <a:t>The watergate Scandal</a:t>
            </a:r>
            <a:endParaRPr lang="en-US" sz="5400" dirty="0">
              <a:latin typeface="Arabic Typesetting" pitchFamily="66" charset="-78"/>
              <a:cs typeface="Arabic Typesetting" pitchFamily="66" charset="-78"/>
            </a:endParaRPr>
          </a:p>
        </p:txBody>
      </p:sp>
    </p:spTree>
    <p:extLst>
      <p:ext uri="{BB962C8B-B14F-4D97-AF65-F5344CB8AC3E}">
        <p14:creationId xmlns:p14="http://schemas.microsoft.com/office/powerpoint/2010/main" val="405492056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emplate>
  <TotalTime>51</TotalTime>
  <Words>576</Words>
  <Application>Microsoft Office PowerPoint</Application>
  <PresentationFormat>On-screen Show (4:3)</PresentationFormat>
  <Paragraphs>25</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Grid</vt:lpstr>
      <vt:lpstr>Presidents and Power: Expansion or abuse?</vt:lpstr>
      <vt:lpstr>Establishing foreign policy</vt:lpstr>
      <vt:lpstr>Establishing foreign policy</vt:lpstr>
      <vt:lpstr>EXECUTIVE Privilege</vt:lpstr>
      <vt:lpstr>Presidential authority</vt:lpstr>
      <vt:lpstr>The Louisiana Territory</vt:lpstr>
      <vt:lpstr>Truman and the steel Mills, the Korean War, 1952</vt:lpstr>
      <vt:lpstr>The watergate Scandal</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Presidents and Power: Expansion or abuse?</dc:title>
  <dc:creator>Adam</dc:creator>
  <cp:lastModifiedBy>Adam</cp:lastModifiedBy>
  <cp:revision>6</cp:revision>
  <dcterms:created xsi:type="dcterms:W3CDTF">2013-07-31T02:48:05Z</dcterms:created>
  <dcterms:modified xsi:type="dcterms:W3CDTF">2013-07-31T03:39:53Z</dcterms:modified>
</cp:coreProperties>
</file>